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2"/>
    <p:sldId id="257" r:id="rId3"/>
  </p:sldIdLst>
  <p:sldSz cx="9144000" cy="6858000" type="screen4x3"/>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9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藤本 惠子" userId="172f4cf71a602283" providerId="LiveId" clId="{52CCB562-CF1B-41AE-857C-A8F9ABF2754D}"/>
    <pc:docChg chg="modSld">
      <pc:chgData name="藤本 惠子" userId="172f4cf71a602283" providerId="LiveId" clId="{52CCB562-CF1B-41AE-857C-A8F9ABF2754D}" dt="2021-12-09T00:47:35.139" v="0" actId="1076"/>
      <pc:docMkLst>
        <pc:docMk/>
      </pc:docMkLst>
      <pc:sldChg chg="modSp">
        <pc:chgData name="藤本 惠子" userId="172f4cf71a602283" providerId="LiveId" clId="{52CCB562-CF1B-41AE-857C-A8F9ABF2754D}" dt="2021-12-09T00:47:35.139" v="0" actId="1076"/>
        <pc:sldMkLst>
          <pc:docMk/>
          <pc:sldMk cId="266587721" sldId="258"/>
        </pc:sldMkLst>
        <pc:picChg chg="mod">
          <ac:chgData name="藤本 惠子" userId="172f4cf71a602283" providerId="LiveId" clId="{52CCB562-CF1B-41AE-857C-A8F9ABF2754D}" dt="2021-12-09T00:47:35.139" v="0" actId="1076"/>
          <ac:picMkLst>
            <pc:docMk/>
            <pc:sldMk cId="266587721" sldId="258"/>
            <ac:picMk id="1026" creationId="{4BB155FC-2F37-4B26-A03A-A9DB9A1F3E4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en-US" sz="2000" b="0" strike="noStrike" spc="-1">
                <a:latin typeface="Arial"/>
              </a:rPr>
              <a:t>Click to edit the notes format</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en-US" sz="1400" b="0" strike="noStrike" spc="-1">
                <a:solidFill>
                  <a:srgbClr val="303D22"/>
                </a:solidFill>
                <a:latin typeface="Arial"/>
              </a:rPr>
              <a:t>&lt;header&gt;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US" sz="1400" b="0" strike="noStrike" spc="-1">
                <a:solidFill>
                  <a:srgbClr val="303D22"/>
                </a:solidFill>
                <a:latin typeface="Arial"/>
              </a:rPr>
              <a:t>&lt;date/time&gt;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US" sz="1400" b="0" strike="noStrike" spc="-1">
                <a:solidFill>
                  <a:srgbClr val="303D22"/>
                </a:solidFill>
                <a:latin typeface="Arial"/>
              </a:rPr>
              <a:t>&lt;footer&gt;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D78F77C-E4FE-40E1-9774-63E229B5C69E}" type="slidenum">
              <a:rPr lang="en-US" sz="1400" b="0" strike="noStrike" spc="-1">
                <a:solidFill>
                  <a:srgbClr val="303D22"/>
                </a:solidFill>
                <a:latin typeface="Arial"/>
              </a:rPr>
              <a:t>‹#›</a:t>
            </a:fld>
            <a:endParaRPr lang="en-US" sz="1400" b="0" strike="noStrike" spc="-1">
              <a:solidFill>
                <a:srgbClr val="303D22"/>
              </a:solidFill>
              <a:latin typeface="Arial"/>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PlaceHolder 1"/>
          <p:cNvSpPr>
            <a:spLocks noGrp="1" noRot="1" noChangeAspect="1"/>
          </p:cNvSpPr>
          <p:nvPr>
            <p:ph type="sldImg"/>
          </p:nvPr>
        </p:nvSpPr>
        <p:spPr>
          <a:xfrm>
            <a:off x="1371600" y="763588"/>
            <a:ext cx="5029200" cy="377190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tIns="0" rIns="0" bIns="0">
            <a:spAutoFit/>
          </a:bodyPr>
          <a:lstStyle/>
          <a:p>
            <a:r>
              <a:rPr lang="en-US" sz="900" b="0" strike="noStrike" spc="-1">
                <a:latin typeface="Arial"/>
              </a:rPr>
              <a:t>Representative depiction of the natural history of type 2 diabetes mellitus highlighting the role of insulin resistance, insulin deficiency, and impaired incretin effect. Both the time course and relative function are descriptive. These 3 core pathophysiologic defects likely combine to contribute to the progressive nature of the disease, and may account for much of the deterioration in glucose control observed clinical in patients with type 2 diabetes. IFG = impaired fasting glucose; IGT = impaired glucose tolerance. For glucose, 1 mg/dL = 0.5551 mmol/L. (Courtesy of the International Diabetes Center © 2008.)</a:t>
            </a:r>
          </a:p>
          <a:p>
            <a:endParaRPr lang="en-US" sz="900" b="0" strike="noStrike" spc="-1">
              <a:latin typeface="Arial"/>
            </a:endParaRPr>
          </a:p>
          <a:p>
            <a:endParaRPr lang="en-US" sz="900" b="0" strike="noStrike" spc="-1">
              <a:latin typeface="Arial"/>
            </a:endParaRPr>
          </a:p>
          <a:p>
            <a:endParaRPr lang="en-US" sz="9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FFFFFF"/>
              </a:buClr>
              <a:buSzPct val="75000"/>
              <a:buFont typeface="Symbol" charset="2"/>
              <a:buChar char=""/>
            </a:pPr>
            <a:r>
              <a:rPr lang="en-US" sz="2800" b="0" strike="noStrike" spc="-1">
                <a:latin typeface="Arial"/>
              </a:rPr>
              <a:t>Second Outline Level</a:t>
            </a:r>
          </a:p>
          <a:p>
            <a:pPr marL="1296000" lvl="2" indent="-288000">
              <a:spcBef>
                <a:spcPts val="850"/>
              </a:spcBef>
              <a:buClr>
                <a:srgbClr val="FFFFFF"/>
              </a:buClr>
              <a:buSzPct val="45000"/>
              <a:buFont typeface="Wingdings" charset="2"/>
              <a:buChar char=""/>
            </a:pPr>
            <a:r>
              <a:rPr lang="en-US" sz="2400" b="0" strike="noStrike" spc="-1">
                <a:latin typeface="Arial"/>
              </a:rPr>
              <a:t>Third Outline Level</a:t>
            </a:r>
          </a:p>
          <a:p>
            <a:pPr marL="1728000" lvl="3" indent="-216000">
              <a:spcBef>
                <a:spcPts val="567"/>
              </a:spcBef>
              <a:buClr>
                <a:srgbClr val="FFFFFF"/>
              </a:buClr>
              <a:buSzPct val="75000"/>
              <a:buFont typeface="Symbol" charset="2"/>
              <a:buChar char=""/>
            </a:pPr>
            <a:r>
              <a:rPr lang="en-US" sz="2000" b="0" strike="noStrike" spc="-1">
                <a:latin typeface="Arial"/>
              </a:rPr>
              <a:t>Fourth Outline Level</a:t>
            </a:r>
          </a:p>
          <a:p>
            <a:pPr marL="2160000" lvl="4" indent="-216000">
              <a:spcBef>
                <a:spcPts val="283"/>
              </a:spcBef>
              <a:buClr>
                <a:srgbClr val="FFFFFF"/>
              </a:buClr>
              <a:buSzPct val="45000"/>
              <a:buFont typeface="Wingdings" charset="2"/>
              <a:buChar char=""/>
            </a:pPr>
            <a:r>
              <a:rPr lang="en-US" sz="2000" b="0" strike="noStrike" spc="-1">
                <a:latin typeface="Arial"/>
              </a:rPr>
              <a:t>Fifth Outline Level</a:t>
            </a:r>
          </a:p>
          <a:p>
            <a:pPr marL="2592000" lvl="5" indent="-216000">
              <a:spcBef>
                <a:spcPts val="283"/>
              </a:spcBef>
              <a:buClr>
                <a:srgbClr val="FFFFFF"/>
              </a:buClr>
              <a:buSzPct val="45000"/>
              <a:buFont typeface="Wingdings" charset="2"/>
              <a:buChar char=""/>
            </a:pPr>
            <a:r>
              <a:rPr lang="en-US" sz="2000" b="0" strike="noStrike" spc="-1">
                <a:latin typeface="Arial"/>
              </a:rPr>
              <a:t>Sixth Outline Level</a:t>
            </a:r>
          </a:p>
          <a:p>
            <a:pPr marL="3024000" lvl="6" indent="-216000">
              <a:spcBef>
                <a:spcPts val="283"/>
              </a:spcBef>
              <a:buClr>
                <a:srgbClr val="FFFFFF"/>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elsevier.com/termsandcondi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AC71EF-3B45-49A3-B365-5C3FE20BDE98}"/>
              </a:ext>
            </a:extLst>
          </p:cNvPr>
          <p:cNvSpPr>
            <a:spLocks noGrp="1"/>
          </p:cNvSpPr>
          <p:nvPr>
            <p:ph type="title"/>
          </p:nvPr>
        </p:nvSpPr>
        <p:spPr/>
        <p:txBody>
          <a:bodyPr/>
          <a:lstStyle/>
          <a:p>
            <a:endParaRPr kumimoji="1" lang="ja-JP" altLang="en-US"/>
          </a:p>
        </p:txBody>
      </p:sp>
      <p:sp>
        <p:nvSpPr>
          <p:cNvPr id="3" name="字幕 2">
            <a:extLst>
              <a:ext uri="{FF2B5EF4-FFF2-40B4-BE49-F238E27FC236}">
                <a16:creationId xmlns:a16="http://schemas.microsoft.com/office/drawing/2014/main" id="{33CEB6AE-8FAB-408D-876B-31801D159A25}"/>
              </a:ext>
            </a:extLst>
          </p:cNvPr>
          <p:cNvSpPr>
            <a:spLocks noGrp="1"/>
          </p:cNvSpPr>
          <p:nvPr>
            <p:ph type="subTitle"/>
          </p:nvPr>
        </p:nvSpPr>
        <p:spPr>
          <a:xfrm>
            <a:off x="-561975" y="1082781"/>
            <a:ext cx="10391631" cy="4765193"/>
          </a:xfrm>
        </p:spPr>
        <p:txBody>
          <a:bodyPr/>
          <a:lstStyle/>
          <a:p>
            <a:endParaRPr kumimoji="1" lang="ja-JP" altLang="en-US" dirty="0"/>
          </a:p>
        </p:txBody>
      </p:sp>
      <p:pic>
        <p:nvPicPr>
          <p:cNvPr id="1026" name="Picture 2" descr="ビジュアル検索クエリイメージ">
            <a:extLst>
              <a:ext uri="{FF2B5EF4-FFF2-40B4-BE49-F238E27FC236}">
                <a16:creationId xmlns:a16="http://schemas.microsoft.com/office/drawing/2014/main" id="{4BB155FC-2F37-4B26-A03A-A9DB9A1F3E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5975"/>
            <a:ext cx="8200616" cy="631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8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2913D87-1D74-4A71-993A-47F02627DFED}"/>
              </a:ext>
            </a:extLst>
          </p:cNvPr>
          <p:cNvSpPr/>
          <p:nvPr/>
        </p:nvSpPr>
        <p:spPr>
          <a:xfrm>
            <a:off x="6714067" y="2523065"/>
            <a:ext cx="1557866" cy="2624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CustomShape 1"/>
          <p:cNvSpPr/>
          <p:nvPr/>
        </p:nvSpPr>
        <p:spPr>
          <a:xfrm>
            <a:off x="4129560" y="79200"/>
            <a:ext cx="884880" cy="30708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spAutoFit/>
          </a:bodyPr>
          <a:lstStyle/>
          <a:p>
            <a:r>
              <a:rPr lang="en-US" sz="1400" b="0" strike="noStrike" spc="-1">
                <a:solidFill>
                  <a:srgbClr val="FFFFFF"/>
                </a:solidFill>
                <a:latin typeface="Arial"/>
              </a:rPr>
              <a:t>Figure 2 </a:t>
            </a:r>
          </a:p>
        </p:txBody>
      </p:sp>
      <p:pic>
        <p:nvPicPr>
          <p:cNvPr id="48" name="Main graphic"/>
          <p:cNvPicPr/>
          <p:nvPr/>
        </p:nvPicPr>
        <p:blipFill>
          <a:blip r:embed="rId3"/>
          <a:stretch/>
        </p:blipFill>
        <p:spPr>
          <a:xfrm>
            <a:off x="571479" y="533159"/>
            <a:ext cx="8001041" cy="5630573"/>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tIns="45000" rIns="90000" bIns="45000">
            <a:spAutoFit/>
          </a:bodyPr>
          <a:lstStyle/>
          <a:p>
            <a:r>
              <a:rPr lang="en-US" sz="900" b="0" i="1" strike="noStrike" spc="-1">
                <a:solidFill>
                  <a:srgbClr val="FFFFFF"/>
                </a:solidFill>
                <a:latin typeface="Arial"/>
              </a:rPr>
              <a:t>The American Journal of Medicine</a:t>
            </a:r>
            <a:r>
              <a:rPr lang="en-US" sz="900" b="0" strike="noStrike" spc="-1">
                <a:solidFill>
                  <a:srgbClr val="FFFFFF"/>
                </a:solidFill>
                <a:latin typeface="Arial"/>
              </a:rPr>
              <a:t> 2009 122S37-S50DOI: (10.1016/j.amjmed.2009.03.015) </a:t>
            </a:r>
          </a:p>
        </p:txBody>
      </p:sp>
      <p:sp>
        <p:nvSpPr>
          <p:cNvPr id="50" name="TextShape 3"/>
          <p:cNvSpPr txBox="1"/>
          <p:nvPr/>
        </p:nvSpPr>
        <p:spPr>
          <a:xfrm>
            <a:off x="952560" y="6624000"/>
            <a:ext cx="5556240" cy="231120"/>
          </a:xfrm>
          <a:prstGeom prst="rect">
            <a:avLst/>
          </a:prstGeom>
          <a:noFill/>
          <a:ln>
            <a:noFill/>
          </a:ln>
        </p:spPr>
        <p:txBody>
          <a:bodyPr lIns="90000" tIns="46800" rIns="90000" bIns="46800" anchor="ctr">
            <a:spAutoFit/>
          </a:bodyPr>
          <a:lstStyle/>
          <a:p>
            <a:r>
              <a:rPr lang="en-US" sz="900" b="0" strike="noStrike" spc="-1">
                <a:solidFill>
                  <a:srgbClr val="FFFFFF"/>
                </a:solidFill>
                <a:latin typeface="Arial"/>
              </a:rPr>
              <a:t>Copyright © 2009 </a:t>
            </a:r>
            <a:r>
              <a:rPr lang="en-US" sz="900" b="0" strike="noStrike" spc="-1">
                <a:solidFill>
                  <a:srgbClr val="FFFFFF"/>
                </a:solidFill>
                <a:latin typeface="Arial"/>
                <a:hlinkClick r:id="rId4"/>
              </a:rPr>
              <a:t> Terms and Conditions</a:t>
            </a:r>
            <a:endParaRPr lang="en-US" sz="900" b="0" strike="noStrike" spc="-1">
              <a:solidFill>
                <a:srgbClr val="FFFFFF"/>
              </a:solidFill>
              <a:latin typeface="Arial"/>
            </a:endParaRPr>
          </a:p>
        </p:txBody>
      </p:sp>
      <p:pic>
        <p:nvPicPr>
          <p:cNvPr id="51" name="Logo"/>
          <p:cNvPicPr/>
          <p:nvPr/>
        </p:nvPicPr>
        <p:blipFill>
          <a:blip r:embed="rId5"/>
          <a:stretch/>
        </p:blipFill>
        <p:spPr>
          <a:xfrm>
            <a:off x="79560" y="6064200"/>
            <a:ext cx="707760" cy="793800"/>
          </a:xfrm>
          <a:prstGeom prst="rect">
            <a:avLst/>
          </a:prstGeom>
          <a:ln>
            <a:noFill/>
          </a:ln>
        </p:spPr>
      </p:pic>
      <p:sp>
        <p:nvSpPr>
          <p:cNvPr id="5" name="四角形: 角を丸くする 4">
            <a:extLst>
              <a:ext uri="{FF2B5EF4-FFF2-40B4-BE49-F238E27FC236}">
                <a16:creationId xmlns:a16="http://schemas.microsoft.com/office/drawing/2014/main" id="{EE22304C-76E6-425B-8692-3B89107DD4F5}"/>
              </a:ext>
            </a:extLst>
          </p:cNvPr>
          <p:cNvSpPr/>
          <p:nvPr/>
        </p:nvSpPr>
        <p:spPr>
          <a:xfrm>
            <a:off x="6722525" y="1803404"/>
            <a:ext cx="1557866" cy="38946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空腹時血糖</a:t>
            </a:r>
          </a:p>
        </p:txBody>
      </p:sp>
      <p:sp>
        <p:nvSpPr>
          <p:cNvPr id="11" name="四角形: 角を丸くする 10">
            <a:extLst>
              <a:ext uri="{FF2B5EF4-FFF2-40B4-BE49-F238E27FC236}">
                <a16:creationId xmlns:a16="http://schemas.microsoft.com/office/drawing/2014/main" id="{E9E153E8-F61B-4E5C-AA3F-A20C2E745797}"/>
              </a:ext>
            </a:extLst>
          </p:cNvPr>
          <p:cNvSpPr/>
          <p:nvPr/>
        </p:nvSpPr>
        <p:spPr>
          <a:xfrm>
            <a:off x="5122333" y="1075266"/>
            <a:ext cx="1778000" cy="38946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C000"/>
                </a:solidFill>
              </a:rPr>
              <a:t>食後</a:t>
            </a:r>
            <a:r>
              <a:rPr kumimoji="1" lang="ja-JP" altLang="en-US" dirty="0">
                <a:solidFill>
                  <a:srgbClr val="FFC000"/>
                </a:solidFill>
              </a:rPr>
              <a:t>血糖</a:t>
            </a:r>
          </a:p>
        </p:txBody>
      </p:sp>
      <p:sp>
        <p:nvSpPr>
          <p:cNvPr id="12" name="四角形: 角を丸くする 11">
            <a:extLst>
              <a:ext uri="{FF2B5EF4-FFF2-40B4-BE49-F238E27FC236}">
                <a16:creationId xmlns:a16="http://schemas.microsoft.com/office/drawing/2014/main" id="{B3BAFE1A-090D-42D4-9C51-2EAE69D1FD11}"/>
              </a:ext>
            </a:extLst>
          </p:cNvPr>
          <p:cNvSpPr/>
          <p:nvPr/>
        </p:nvSpPr>
        <p:spPr>
          <a:xfrm>
            <a:off x="1777976" y="1202268"/>
            <a:ext cx="1583289" cy="524927"/>
          </a:xfrm>
          <a:prstGeom prst="roundRect">
            <a:avLst/>
          </a:prstGeom>
          <a:solidFill>
            <a:srgbClr val="00B0F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前糖尿病期</a:t>
            </a:r>
            <a:endParaRPr lang="en-US" altLang="ja-JP" dirty="0">
              <a:solidFill>
                <a:schemeClr val="tx1"/>
              </a:solidFill>
            </a:endParaRPr>
          </a:p>
          <a:p>
            <a:pPr algn="ctr"/>
            <a:r>
              <a:rPr kumimoji="1" lang="ja-JP" altLang="en-US" dirty="0">
                <a:solidFill>
                  <a:schemeClr val="tx1"/>
                </a:solidFill>
              </a:rPr>
              <a:t>（境界型）</a:t>
            </a:r>
          </a:p>
        </p:txBody>
      </p:sp>
      <p:sp>
        <p:nvSpPr>
          <p:cNvPr id="13" name="四角形: 角を丸くする 12">
            <a:extLst>
              <a:ext uri="{FF2B5EF4-FFF2-40B4-BE49-F238E27FC236}">
                <a16:creationId xmlns:a16="http://schemas.microsoft.com/office/drawing/2014/main" id="{F07AA617-CE5C-4210-A889-DC27E4F7DD2A}"/>
              </a:ext>
            </a:extLst>
          </p:cNvPr>
          <p:cNvSpPr/>
          <p:nvPr/>
        </p:nvSpPr>
        <p:spPr>
          <a:xfrm>
            <a:off x="3733798" y="1210740"/>
            <a:ext cx="1354667" cy="524927"/>
          </a:xfrm>
          <a:prstGeom prst="round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糖尿病と診断</a:t>
            </a:r>
          </a:p>
        </p:txBody>
      </p:sp>
      <p:sp>
        <p:nvSpPr>
          <p:cNvPr id="14" name="四角形: 角を丸くする 13">
            <a:extLst>
              <a:ext uri="{FF2B5EF4-FFF2-40B4-BE49-F238E27FC236}">
                <a16:creationId xmlns:a16="http://schemas.microsoft.com/office/drawing/2014/main" id="{7EEA9EDF-D9F5-4993-8A18-94CA553180FF}"/>
              </a:ext>
            </a:extLst>
          </p:cNvPr>
          <p:cNvSpPr/>
          <p:nvPr/>
        </p:nvSpPr>
        <p:spPr>
          <a:xfrm>
            <a:off x="5841989" y="3615267"/>
            <a:ext cx="2192876" cy="38946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B0F0"/>
                </a:solidFill>
              </a:rPr>
              <a:t>インスリン抵抗性</a:t>
            </a:r>
            <a:endParaRPr kumimoji="1" lang="ja-JP" altLang="en-US" dirty="0">
              <a:solidFill>
                <a:srgbClr val="00B0F0"/>
              </a:solidFill>
            </a:endParaRPr>
          </a:p>
        </p:txBody>
      </p:sp>
      <p:sp>
        <p:nvSpPr>
          <p:cNvPr id="15" name="四角形: 角を丸くする 14">
            <a:extLst>
              <a:ext uri="{FF2B5EF4-FFF2-40B4-BE49-F238E27FC236}">
                <a16:creationId xmlns:a16="http://schemas.microsoft.com/office/drawing/2014/main" id="{FC7AF2F5-603E-44ED-B922-8CD2DD869C29}"/>
              </a:ext>
            </a:extLst>
          </p:cNvPr>
          <p:cNvSpPr/>
          <p:nvPr/>
        </p:nvSpPr>
        <p:spPr>
          <a:xfrm>
            <a:off x="6231458" y="4250269"/>
            <a:ext cx="2192876" cy="38946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lumMod val="50000"/>
                  </a:schemeClr>
                </a:solidFill>
              </a:rPr>
              <a:t>インスリンレベル</a:t>
            </a:r>
          </a:p>
        </p:txBody>
      </p:sp>
      <p:sp>
        <p:nvSpPr>
          <p:cNvPr id="16" name="四角形: 角を丸くする 15">
            <a:extLst>
              <a:ext uri="{FF2B5EF4-FFF2-40B4-BE49-F238E27FC236}">
                <a16:creationId xmlns:a16="http://schemas.microsoft.com/office/drawing/2014/main" id="{8977EDFD-7524-44A7-9D30-9B08ED7ACC18}"/>
              </a:ext>
            </a:extLst>
          </p:cNvPr>
          <p:cNvSpPr/>
          <p:nvPr/>
        </p:nvSpPr>
        <p:spPr>
          <a:xfrm>
            <a:off x="1557837" y="4656671"/>
            <a:ext cx="1938896" cy="389466"/>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7030A0"/>
                </a:solidFill>
              </a:rPr>
              <a:t>膵</a:t>
            </a:r>
            <a:r>
              <a:rPr kumimoji="1" lang="en-US" altLang="ja-JP" dirty="0">
                <a:solidFill>
                  <a:srgbClr val="7030A0"/>
                </a:solidFill>
              </a:rPr>
              <a:t>β</a:t>
            </a:r>
            <a:r>
              <a:rPr kumimoji="1" lang="ja-JP" altLang="en-US" dirty="0">
                <a:solidFill>
                  <a:srgbClr val="7030A0"/>
                </a:solidFill>
              </a:rPr>
              <a:t>細胞機能</a:t>
            </a:r>
          </a:p>
        </p:txBody>
      </p:sp>
      <p:sp>
        <p:nvSpPr>
          <p:cNvPr id="6" name="矢印: 右 5">
            <a:extLst>
              <a:ext uri="{FF2B5EF4-FFF2-40B4-BE49-F238E27FC236}">
                <a16:creationId xmlns:a16="http://schemas.microsoft.com/office/drawing/2014/main" id="{E4F3A4A0-4DFE-4D3F-9118-3F62B0265167}"/>
              </a:ext>
            </a:extLst>
          </p:cNvPr>
          <p:cNvSpPr/>
          <p:nvPr/>
        </p:nvSpPr>
        <p:spPr>
          <a:xfrm rot="16200000">
            <a:off x="3366291" y="5127355"/>
            <a:ext cx="678492" cy="1140255"/>
          </a:xfrm>
          <a:prstGeom prst="rightArrow">
            <a:avLst>
              <a:gd name="adj1" fmla="val 50000"/>
              <a:gd name="adj2" fmla="val 5499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25" name="テキスト ボックス 24">
            <a:extLst>
              <a:ext uri="{FF2B5EF4-FFF2-40B4-BE49-F238E27FC236}">
                <a16:creationId xmlns:a16="http://schemas.microsoft.com/office/drawing/2014/main" id="{C90D4900-5A35-4987-BDA8-B297B44A25FB}"/>
              </a:ext>
            </a:extLst>
          </p:cNvPr>
          <p:cNvSpPr txBox="1"/>
          <p:nvPr/>
        </p:nvSpPr>
        <p:spPr>
          <a:xfrm>
            <a:off x="3261036" y="5463838"/>
            <a:ext cx="889001" cy="646331"/>
          </a:xfrm>
          <a:prstGeom prst="rect">
            <a:avLst/>
          </a:prstGeom>
          <a:noFill/>
        </p:spPr>
        <p:txBody>
          <a:bodyPr wrap="square" rtlCol="0">
            <a:spAutoFit/>
          </a:bodyPr>
          <a:lstStyle/>
          <a:p>
            <a:r>
              <a:rPr kumimoji="1" lang="ja-JP" altLang="en-US" dirty="0"/>
              <a:t>糖尿病の発症</a:t>
            </a:r>
          </a:p>
        </p:txBody>
      </p:sp>
      <p:sp>
        <p:nvSpPr>
          <p:cNvPr id="29" name="四角形: 角を丸くする 28">
            <a:extLst>
              <a:ext uri="{FF2B5EF4-FFF2-40B4-BE49-F238E27FC236}">
                <a16:creationId xmlns:a16="http://schemas.microsoft.com/office/drawing/2014/main" id="{34C5A563-3331-4F81-A482-C2318918E565}"/>
              </a:ext>
            </a:extLst>
          </p:cNvPr>
          <p:cNvSpPr/>
          <p:nvPr/>
        </p:nvSpPr>
        <p:spPr>
          <a:xfrm>
            <a:off x="660402" y="3276600"/>
            <a:ext cx="245542" cy="1854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相対量</a:t>
            </a:r>
            <a:endParaRPr kumimoji="1" lang="ja-JP" altLang="en-US" dirty="0">
              <a:solidFill>
                <a:schemeClr val="tx1"/>
              </a:solidFill>
            </a:endParaRPr>
          </a:p>
        </p:txBody>
      </p:sp>
      <p:sp>
        <p:nvSpPr>
          <p:cNvPr id="35" name="四角形: 角を丸くする 34">
            <a:extLst>
              <a:ext uri="{FF2B5EF4-FFF2-40B4-BE49-F238E27FC236}">
                <a16:creationId xmlns:a16="http://schemas.microsoft.com/office/drawing/2014/main" id="{7DC657BA-735B-4100-A1EA-57F51F11339A}"/>
              </a:ext>
            </a:extLst>
          </p:cNvPr>
          <p:cNvSpPr/>
          <p:nvPr/>
        </p:nvSpPr>
        <p:spPr>
          <a:xfrm>
            <a:off x="685800" y="1803403"/>
            <a:ext cx="245542" cy="132926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血糖値</a:t>
            </a:r>
          </a:p>
        </p:txBody>
      </p:sp>
      <p:sp>
        <p:nvSpPr>
          <p:cNvPr id="30" name="楕円 29">
            <a:extLst>
              <a:ext uri="{FF2B5EF4-FFF2-40B4-BE49-F238E27FC236}">
                <a16:creationId xmlns:a16="http://schemas.microsoft.com/office/drawing/2014/main" id="{DAB9A6AE-C7B6-4ECD-981F-2137F4F0F5F2}"/>
              </a:ext>
            </a:extLst>
          </p:cNvPr>
          <p:cNvSpPr/>
          <p:nvPr/>
        </p:nvSpPr>
        <p:spPr>
          <a:xfrm>
            <a:off x="2760133" y="5003795"/>
            <a:ext cx="483969" cy="524932"/>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C248D62F-96EB-4B23-901D-7EB81C6F6A16}"/>
              </a:ext>
            </a:extLst>
          </p:cNvPr>
          <p:cNvSpPr/>
          <p:nvPr/>
        </p:nvSpPr>
        <p:spPr>
          <a:xfrm rot="10800000">
            <a:off x="2998558" y="3352803"/>
            <a:ext cx="136850" cy="262476"/>
          </a:xfrm>
          <a:prstGeom prst="triangle">
            <a:avLst/>
          </a:prstGeom>
          <a:solidFill>
            <a:srgbClr val="FF33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1BD7B3F7-4980-414F-BDFB-CFE6713D33B2}"/>
              </a:ext>
            </a:extLst>
          </p:cNvPr>
          <p:cNvSpPr/>
          <p:nvPr/>
        </p:nvSpPr>
        <p:spPr>
          <a:xfrm rot="10800000">
            <a:off x="3159425" y="3395132"/>
            <a:ext cx="136850" cy="262476"/>
          </a:xfrm>
          <a:prstGeom prst="triangle">
            <a:avLst/>
          </a:prstGeom>
          <a:solidFill>
            <a:srgbClr val="FF33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a:extLst>
              <a:ext uri="{FF2B5EF4-FFF2-40B4-BE49-F238E27FC236}">
                <a16:creationId xmlns:a16="http://schemas.microsoft.com/office/drawing/2014/main" id="{6800DB74-497A-4457-91C1-0802F0D44641}"/>
              </a:ext>
            </a:extLst>
          </p:cNvPr>
          <p:cNvSpPr/>
          <p:nvPr/>
        </p:nvSpPr>
        <p:spPr>
          <a:xfrm rot="11366813">
            <a:off x="3345693" y="3454395"/>
            <a:ext cx="136850" cy="262476"/>
          </a:xfrm>
          <a:prstGeom prst="triangle">
            <a:avLst/>
          </a:prstGeom>
          <a:solidFill>
            <a:srgbClr val="FF33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09420612-EFB9-4510-8547-BDEEA0698815}"/>
              </a:ext>
            </a:extLst>
          </p:cNvPr>
          <p:cNvSpPr/>
          <p:nvPr/>
        </p:nvSpPr>
        <p:spPr>
          <a:xfrm rot="11931197">
            <a:off x="3506560" y="3496724"/>
            <a:ext cx="136850" cy="262476"/>
          </a:xfrm>
          <a:prstGeom prst="triangle">
            <a:avLst/>
          </a:prstGeom>
          <a:solidFill>
            <a:srgbClr val="FF33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a:extLst>
              <a:ext uri="{FF2B5EF4-FFF2-40B4-BE49-F238E27FC236}">
                <a16:creationId xmlns:a16="http://schemas.microsoft.com/office/drawing/2014/main" id="{7056C96A-206E-43E9-9893-65BCF73F0EC3}"/>
              </a:ext>
            </a:extLst>
          </p:cNvPr>
          <p:cNvSpPr/>
          <p:nvPr/>
        </p:nvSpPr>
        <p:spPr>
          <a:xfrm rot="11931197">
            <a:off x="3692828" y="3555987"/>
            <a:ext cx="136850" cy="262476"/>
          </a:xfrm>
          <a:prstGeom prst="triangle">
            <a:avLst/>
          </a:prstGeom>
          <a:solidFill>
            <a:srgbClr val="FF33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D437BCF0-DA20-4218-B674-A6A3BC974D9A}"/>
              </a:ext>
            </a:extLst>
          </p:cNvPr>
          <p:cNvSpPr txBox="1"/>
          <p:nvPr/>
        </p:nvSpPr>
        <p:spPr>
          <a:xfrm>
            <a:off x="4343398" y="5833536"/>
            <a:ext cx="4224867" cy="276999"/>
          </a:xfrm>
          <a:prstGeom prst="rect">
            <a:avLst/>
          </a:prstGeom>
          <a:noFill/>
        </p:spPr>
        <p:txBody>
          <a:bodyPr wrap="square" rtlCol="0">
            <a:spAutoFit/>
          </a:bodyPr>
          <a:lstStyle/>
          <a:p>
            <a:r>
              <a:rPr kumimoji="1" lang="en-US" altLang="ja-JP" sz="1200" dirty="0"/>
              <a:t>Kendall DM, et al.: Am J Med, 2009, 122(6 Suppl), S37</a:t>
            </a:r>
            <a:endParaRPr kumimoji="1" lang="ja-JP" altLang="en-US" sz="1200" dirty="0"/>
          </a:p>
        </p:txBody>
      </p:sp>
    </p:spTree>
  </p:cSld>
  <p:clrMapOvr>
    <a:masterClrMapping/>
  </p:clrMapOvr>
  <p:transition spd="slow">
    <p:wipe dir="r"/>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173</Words>
  <Application>Microsoft Office PowerPoint</Application>
  <PresentationFormat>画面に合わせる (4:3)</PresentationFormat>
  <Paragraphs>17</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Symbol</vt:lpstr>
      <vt:lpstr>Wingdings</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惠子</dc:creator>
  <dc:description/>
  <cp:lastModifiedBy>藤本 惠子</cp:lastModifiedBy>
  <cp:revision>3</cp:revision>
  <dcterms:modified xsi:type="dcterms:W3CDTF">2021-12-09T00:47:54Z</dcterms:modified>
  <dc:language>en-US</dc:language>
</cp:coreProperties>
</file>